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56" r:id="rId2"/>
  </p:sldMasterIdLst>
  <p:notesMasterIdLst>
    <p:notesMasterId r:id="rId11"/>
  </p:notesMasterIdLst>
  <p:handoutMasterIdLst>
    <p:handoutMasterId r:id="rId12"/>
  </p:handoutMasterIdLst>
  <p:sldIdLst>
    <p:sldId id="427" r:id="rId3"/>
    <p:sldId id="423" r:id="rId4"/>
    <p:sldId id="437" r:id="rId5"/>
    <p:sldId id="436" r:id="rId6"/>
    <p:sldId id="428" r:id="rId7"/>
    <p:sldId id="430" r:id="rId8"/>
    <p:sldId id="429" r:id="rId9"/>
    <p:sldId id="435" r:id="rId10"/>
  </p:sldIdLst>
  <p:sldSz cx="9906000" cy="6858000" type="A4"/>
  <p:notesSz cx="6808788" cy="9940925"/>
  <p:custDataLst>
    <p:tags r:id="rId1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993"/>
    <a:srgbClr val="0C3F92"/>
    <a:srgbClr val="FEF6E6"/>
    <a:srgbClr val="FFFFFF"/>
    <a:srgbClr val="663300"/>
    <a:srgbClr val="CC9900"/>
    <a:srgbClr val="660066"/>
    <a:srgbClr val="333333"/>
    <a:srgbClr val="5F5F5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3" autoAdjust="0"/>
    <p:restoredTop sz="94245" autoAdjust="0"/>
  </p:normalViewPr>
  <p:slideViewPr>
    <p:cSldViewPr>
      <p:cViewPr varScale="1">
        <p:scale>
          <a:sx n="73" d="100"/>
          <a:sy n="73" d="100"/>
        </p:scale>
        <p:origin x="-96" y="-86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'[Диаграмма в Microsoft PowerPoint]Лист4'!$C$3</c:f>
              <c:strCache>
                <c:ptCount val="1"/>
                <c:pt idx="0">
                  <c:v>количество объектов </c:v>
                </c:pt>
              </c:strCache>
            </c:strRef>
          </c:tx>
          <c:spPr>
            <a:ln w="0"/>
          </c:spPr>
          <c:dLbls>
            <c:dLbl>
              <c:idx val="0"/>
              <c:layout>
                <c:manualLayout>
                  <c:x val="-3.6477448155544823E-2"/>
                  <c:y val="-2.7529076395286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776415775396507E-2"/>
                  <c:y val="-2.8187736914455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8236603650157715"/>
                  <c:y val="-1.3179210327370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9473410081439044"/>
                  <c:y val="-2.7301522963563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21933142673581377"/>
                  <c:y val="6.3623850621838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'[Диаграмма в Microsoft PowerPoint]Лист4'!$B$4:$B$8</c:f>
              <c:strCache>
                <c:ptCount val="5"/>
                <c:pt idx="0">
                  <c:v>значительная</c:v>
                </c:pt>
                <c:pt idx="1">
                  <c:v>высокая </c:v>
                </c:pt>
                <c:pt idx="2">
                  <c:v>средняя </c:v>
                </c:pt>
                <c:pt idx="3">
                  <c:v>умеренная</c:v>
                </c:pt>
                <c:pt idx="4">
                  <c:v>низкая </c:v>
                </c:pt>
              </c:strCache>
            </c:strRef>
          </c:cat>
          <c:val>
            <c:numRef>
              <c:f>'[Диаграмма в Microsoft PowerPoint]Лист4'!$C$4:$C$8</c:f>
              <c:numCache>
                <c:formatCode>General</c:formatCode>
                <c:ptCount val="5"/>
                <c:pt idx="0">
                  <c:v>5</c:v>
                </c:pt>
                <c:pt idx="1">
                  <c:v>8</c:v>
                </c:pt>
                <c:pt idx="2">
                  <c:v>85</c:v>
                </c:pt>
                <c:pt idx="3">
                  <c:v>836</c:v>
                </c:pt>
                <c:pt idx="4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06555679748162"/>
          <c:y val="0.24895012090998261"/>
          <c:w val="0.26395070761350503"/>
          <c:h val="0.50042955154640778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958419220761667"/>
          <c:y val="0.16422446107279845"/>
          <c:w val="0.91382265218961611"/>
          <c:h val="0.54290485355765272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3515392"/>
        <c:axId val="243516928"/>
        <c:axId val="0"/>
      </c:bar3DChart>
      <c:catAx>
        <c:axId val="243515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3516928"/>
        <c:crosses val="autoZero"/>
        <c:auto val="1"/>
        <c:lblAlgn val="ctr"/>
        <c:lblOffset val="100"/>
        <c:noMultiLvlLbl val="0"/>
      </c:catAx>
      <c:valAx>
        <c:axId val="24351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51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302213276934996"/>
          <c:y val="0.95057845092940352"/>
          <c:w val="0.41801359878214012"/>
          <c:h val="4.94215490705964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PowerPoint]Лист1'!$C$3</c:f>
              <c:strCache>
                <c:ptCount val="1"/>
              </c:strCache>
            </c:strRef>
          </c:tx>
          <c:spPr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ln w="3175" cmpd="dbl"/>
            </c:spPr>
            <c:txPr>
              <a:bodyPr/>
              <a:lstStyle/>
              <a:p>
                <a:pPr>
                  <a:defRPr b="1" i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PowerPoint]Лист1'!$B$4:$B$15</c:f>
              <c:strCache>
                <c:ptCount val="12"/>
                <c:pt idx="0">
                  <c:v>Год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'[Диаграмма в Microsoft PowerPoint]Лист1'!$C$4:$C$15</c:f>
              <c:numCache>
                <c:formatCode>General</c:formatCode>
                <c:ptCount val="12"/>
                <c:pt idx="0">
                  <c:v>0</c:v>
                </c:pt>
                <c:pt idx="1">
                  <c:v>4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2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954944"/>
        <c:axId val="149956480"/>
      </c:barChart>
      <c:catAx>
        <c:axId val="149954944"/>
        <c:scaling>
          <c:orientation val="minMax"/>
        </c:scaling>
        <c:delete val="0"/>
        <c:axPos val="b"/>
        <c:majorTickMark val="out"/>
        <c:minorTickMark val="none"/>
        <c:tickLblPos val="nextTo"/>
        <c:crossAx val="149956480"/>
        <c:crosses val="autoZero"/>
        <c:auto val="1"/>
        <c:lblAlgn val="ctr"/>
        <c:lblOffset val="100"/>
        <c:noMultiLvlLbl val="0"/>
      </c:catAx>
      <c:valAx>
        <c:axId val="149956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954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8037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79" tIns="47840" rIns="95679" bIns="47840" numCol="1" anchor="t" anchorCtr="0" compatLnSpc="1">
            <a:prstTxWarp prst="textNoShape">
              <a:avLst/>
            </a:prstTxWarp>
          </a:bodyPr>
          <a:lstStyle>
            <a:lvl1pPr defTabSz="956896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57572" y="0"/>
            <a:ext cx="2951217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79" tIns="47840" rIns="95679" bIns="47840" numCol="1" anchor="t" anchorCtr="0" compatLnSpc="1">
            <a:prstTxWarp prst="textNoShape">
              <a:avLst/>
            </a:prstTxWarp>
          </a:bodyPr>
          <a:lstStyle>
            <a:lvl1pPr algn="r" defTabSz="956896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09091DC9-20DA-4F5F-8AF0-660CA5BA97CC}" type="datetimeFigureOut">
              <a:rPr lang="ru-RU"/>
              <a:pPr>
                <a:defRPr/>
              </a:pPr>
              <a:t>22.07.2024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1" y="9443403"/>
            <a:ext cx="2948037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79" tIns="47840" rIns="95679" bIns="47840" numCol="1" anchor="b" anchorCtr="0" compatLnSpc="1">
            <a:prstTxWarp prst="textNoShape">
              <a:avLst/>
            </a:prstTxWarp>
          </a:bodyPr>
          <a:lstStyle>
            <a:lvl1pPr defTabSz="956896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57572" y="9443403"/>
            <a:ext cx="2951217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79" tIns="47840" rIns="95679" bIns="47840" numCol="1" anchor="b" anchorCtr="0" compatLnSpc="1">
            <a:prstTxWarp prst="textNoShape">
              <a:avLst/>
            </a:prstTxWarp>
          </a:bodyPr>
          <a:lstStyle>
            <a:lvl1pPr algn="r" defTabSz="956896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AC69847F-BC6D-415A-AB81-28E2AF0142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2539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8037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79" tIns="47840" rIns="95679" bIns="47840" numCol="1" anchor="t" anchorCtr="0" compatLnSpc="1">
            <a:prstTxWarp prst="textNoShape">
              <a:avLst/>
            </a:prstTxWarp>
          </a:bodyPr>
          <a:lstStyle>
            <a:lvl1pPr defTabSz="956896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7572" y="0"/>
            <a:ext cx="2951217" cy="49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79" tIns="47840" rIns="95679" bIns="47840" numCol="1" anchor="t" anchorCtr="0" compatLnSpc="1">
            <a:prstTxWarp prst="textNoShape">
              <a:avLst/>
            </a:prstTxWarp>
          </a:bodyPr>
          <a:lstStyle>
            <a:lvl1pPr algn="r" defTabSz="956896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8FF5D2E2-43B2-4BBD-B40E-45E46A5417D4}" type="datetimeFigureOut">
              <a:rPr lang="ru-RU"/>
              <a:pPr>
                <a:defRPr/>
              </a:pPr>
              <a:t>22.07.2024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4538"/>
            <a:ext cx="5386387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7" tIns="45779" rIns="91557" bIns="45779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8971" y="4720906"/>
            <a:ext cx="5450847" cy="447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79" tIns="47840" rIns="95679" bIns="47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9443403"/>
            <a:ext cx="2948037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79" tIns="47840" rIns="95679" bIns="47840" numCol="1" anchor="b" anchorCtr="0" compatLnSpc="1">
            <a:prstTxWarp prst="textNoShape">
              <a:avLst/>
            </a:prstTxWarp>
          </a:bodyPr>
          <a:lstStyle>
            <a:lvl1pPr defTabSz="956896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7572" y="9443403"/>
            <a:ext cx="2951217" cy="49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79" tIns="47840" rIns="95679" bIns="47840" numCol="1" anchor="b" anchorCtr="0" compatLnSpc="1">
            <a:prstTxWarp prst="textNoShape">
              <a:avLst/>
            </a:prstTxWarp>
          </a:bodyPr>
          <a:lstStyle>
            <a:lvl1pPr algn="r" defTabSz="956896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5DC1EF62-428B-4A55-8A49-29D4D214BF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636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2788" y="744538"/>
            <a:ext cx="5386387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C1EF62-428B-4A55-8A49-29D4D214BF1B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46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C1EF62-428B-4A55-8A49-29D4D214BF1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C1EF62-428B-4A55-8A49-29D4D214BF1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C1EF62-428B-4A55-8A49-29D4D214BF1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22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C1EF62-428B-4A55-8A49-29D4D214BF1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C1EF62-428B-4A55-8A49-29D4D214BF1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C1EF62-428B-4A55-8A49-29D4D214BF1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C1EF62-428B-4A55-8A49-29D4D214BF1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AE975D-0691-4BE2-95BD-D96377C2A3BA}" type="datetime1">
              <a:rPr lang="ru-RU" smtClean="0"/>
              <a:t>25.07.2024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49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417381-FEB1-4F69-9F5E-29D4B1416361}" type="datetime1">
              <a:rPr lang="ru-RU" smtClean="0"/>
              <a:t>25.07.2024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33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3"/>
            <a:ext cx="241458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7" y="274643"/>
            <a:ext cx="70786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E7EA27-9535-4389-92AB-875C848EFD45}" type="datetime1">
              <a:rPr lang="ru-RU" smtClean="0"/>
              <a:t>25.07.2024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978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89F2D9-5ECA-4498-A053-A1CF62759D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42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A7A0CE-F58C-456C-979E-524EC0A998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90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272131-E7E7-48E5-898E-0C797DBB1D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90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5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5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BAD22A-2D2D-4E05-942B-334F797276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31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99CD84-B563-4F86-B5A6-4E502DDE07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64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31ABCF-9725-48CE-BD87-F5C3752DCB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29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DE5F3E-6DD6-4C35-9EAC-C735753038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61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FC1472-6C7D-41F6-9B84-3BCFBD4003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7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DD0846-B478-4933-926F-0AEC6897DBF4}" type="datetime1">
              <a:rPr lang="ru-RU" smtClean="0"/>
              <a:t>25.07.2024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968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D59D88-11D2-4FD1-9B30-292E28C587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59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AE1D2-8A52-448C-B32E-1B3B4CE049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22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3"/>
            <a:ext cx="241458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7" y="274643"/>
            <a:ext cx="70786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C30058-D3DC-4E07-A8FD-A203D36588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9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6A2BC6-50E4-4E87-8FB6-26F84F2FEAD9}" type="datetime1">
              <a:rPr lang="ru-RU" smtClean="0"/>
              <a:t>25.07.2024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29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5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5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EB6E54-A47D-4C7A-8346-5444C5D29296}" type="datetime1">
              <a:rPr lang="ru-RU" smtClean="0"/>
              <a:t>25.07.2024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21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85510C-3947-4ECE-87F8-BBFE5ECF1872}" type="datetime1">
              <a:rPr lang="ru-RU" smtClean="0"/>
              <a:t>25.07.2024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04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61C72A-39DA-49A9-8D50-4154D7C37459}" type="datetime1">
              <a:rPr lang="ru-RU" smtClean="0"/>
              <a:t>25.07.2024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33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18473-348D-4C72-93BE-6D34316B3A81}" type="datetime1">
              <a:rPr lang="ru-RU" smtClean="0"/>
              <a:t>25.07.2024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04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62510A-471E-4E68-8AEC-A62B8E7E0D20}" type="datetime1">
              <a:rPr lang="ru-RU" smtClean="0"/>
              <a:t>25.07.2024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89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F38502-F902-4B28-AEC3-8E0E57E3B8DA}" type="datetime1">
              <a:rPr lang="ru-RU" smtClean="0"/>
              <a:t>25.07.2024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05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9611CD-D1F3-4047-A96C-D0E6B4A5AFF9}" type="datetime1">
              <a:rPr lang="ru-RU" smtClean="0"/>
              <a:t>25.07.2024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xmlns="" id="{D2188727-96D6-4DD2-BBAA-E46E82FD76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86712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7" name="Слайд think-cell" r:id="rId16" imgW="443" imgH="443" progId="TCLayout.ActiveDocument.1">
                  <p:embed/>
                </p:oleObj>
              </mc:Choice>
              <mc:Fallback>
                <p:oleObj name="Слайд think-cell" r:id="rId1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xmlns="" id="{0758FAD8-99FF-46E4-8FE2-B6967A8D7C9B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26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cut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0B7021-3176-487B-AF46-E7D6FDFDF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25.07.2024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F3A0CE-FB47-4628-AF62-2D67A550A4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xmlns="" id="{D2188727-96D6-4DD2-BBAA-E46E82FD76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2056100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7" name="Слайд think-cell" r:id="rId16" imgW="443" imgH="443" progId="TCLayout.ActiveDocument.1">
                  <p:embed/>
                </p:oleObj>
              </mc:Choice>
              <mc:Fallback>
                <p:oleObj name="Слайд think-cell" r:id="rId1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:a16="http://schemas.microsoft.com/office/drawing/2014/main" xmlns="" id="{0758FAD8-99FF-46E4-8FE2-B6967A8D7C9B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4400" b="0" dirty="0">
              <a:solidFill>
                <a:prstClr val="white"/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87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cut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9.xml"/><Relationship Id="rId7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1.xml"/><Relationship Id="rId7" Type="http://schemas.openxmlformats.org/officeDocument/2006/relationships/image" Target="../media/image1.e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3.xml"/><Relationship Id="rId7" Type="http://schemas.openxmlformats.org/officeDocument/2006/relationships/image" Target="../media/image1.em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4.xml"/><Relationship Id="rId10" Type="http://schemas.openxmlformats.org/officeDocument/2006/relationships/chart" Target="../charts/chart3.xml"/><Relationship Id="rId4" Type="http://schemas.openxmlformats.org/officeDocument/2006/relationships/slideLayout" Target="../slideLayouts/slideLayout2.xml"/><Relationship Id="rId9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5.xml"/><Relationship Id="rId7" Type="http://schemas.openxmlformats.org/officeDocument/2006/relationships/oleObject" Target="../embeddings/oleObject8.bin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9.xml"/><Relationship Id="rId7" Type="http://schemas.openxmlformats.org/officeDocument/2006/relationships/image" Target="../media/image1.emf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1.xml"/><Relationship Id="rId7" Type="http://schemas.openxmlformats.org/officeDocument/2006/relationships/image" Target="../media/image1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9FBD7EB6-6836-4930-BBEE-6F52CA87AE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4810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2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xmlns="" id="{FC32112C-6258-4DAD-963F-B0D13D7ECC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36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88938" y="1844824"/>
            <a:ext cx="9150350" cy="4536504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</a:p>
          <a:p>
            <a:pPr marL="0" indent="0" algn="ct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итогах деятельности </a:t>
            </a:r>
          </a:p>
          <a:p>
            <a:pPr marL="0" indent="0" algn="ct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Забайкальского  управления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направлению федерального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 энергетического надзора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6 месяцев 2024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Забайкальский край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Чита </a:t>
            </a:r>
          </a:p>
          <a:p>
            <a:pPr marL="0" indent="0" algn="ctr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30.07.2024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13" y="1690689"/>
            <a:ext cx="9906000" cy="714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pic>
        <p:nvPicPr>
          <p:cNvPr id="15364" name="Picture 41" descr="fsetan_emblema200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57675" y="98661"/>
            <a:ext cx="1412875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670550" y="567635"/>
            <a:ext cx="39629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</a:pPr>
            <a:endParaRPr lang="ru-RU" sz="1600" dirty="0">
              <a:latin typeface="Cambria" pitchFamily="18" charset="0"/>
            </a:endParaRP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Забайкальское управление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Федеральной службы по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экологическому, технологическому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и атомному надзору</a:t>
            </a:r>
          </a:p>
        </p:txBody>
      </p:sp>
      <p:grpSp>
        <p:nvGrpSpPr>
          <p:cNvPr id="10" name="Группа 34"/>
          <p:cNvGrpSpPr/>
          <p:nvPr/>
        </p:nvGrpSpPr>
        <p:grpSpPr>
          <a:xfrm>
            <a:off x="0" y="367094"/>
            <a:ext cx="8915400" cy="403541"/>
            <a:chOff x="35496" y="332656"/>
            <a:chExt cx="9107488" cy="419795"/>
          </a:xfrm>
        </p:grpSpPr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35496" y="476672"/>
              <a:ext cx="9107488" cy="131763"/>
            </a:xfrm>
            <a:prstGeom prst="rect">
              <a:avLst/>
            </a:prstGeom>
            <a:gradFill rotWithShape="0">
              <a:gsLst>
                <a:gs pos="0">
                  <a:srgbClr val="1F497D">
                    <a:lumMod val="60000"/>
                    <a:lumOff val="40000"/>
                  </a:srgbClr>
                </a:gs>
                <a:gs pos="100000">
                  <a:sysClr val="window" lastClr="FFFFFF">
                    <a:alpha val="5000"/>
                  </a:sys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5496" y="620688"/>
              <a:ext cx="9107488" cy="131763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ysClr val="window" lastClr="FFFFFF">
                    <a:alpha val="5000"/>
                  </a:sys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5496" y="332656"/>
              <a:ext cx="9107488" cy="131763"/>
            </a:xfrm>
            <a:prstGeom prst="rect">
              <a:avLst/>
            </a:prstGeom>
            <a:gradFill rotWithShape="0">
              <a:gsLst>
                <a:gs pos="0">
                  <a:sysClr val="window" lastClr="FFFFFF"/>
                </a:gs>
                <a:gs pos="100000">
                  <a:sysClr val="window" lastClr="FFFFFF">
                    <a:alpha val="5000"/>
                  </a:sys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</p:grpSp>
      <p:sp>
        <p:nvSpPr>
          <p:cNvPr id="15367" name="Заголовок 1"/>
          <p:cNvSpPr>
            <a:spLocks/>
          </p:cNvSpPr>
          <p:nvPr/>
        </p:nvSpPr>
        <p:spPr bwMode="auto">
          <a:xfrm>
            <a:off x="1" y="770634"/>
            <a:ext cx="3584847" cy="99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80000"/>
              </a:lnSpc>
            </a:pPr>
            <a:endParaRPr lang="ru-RU" sz="1800" dirty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3200" dirty="0">
                <a:latin typeface="Cambria" pitchFamily="18" charset="0"/>
              </a:rPr>
              <a:t>  РОСТЕХНАДЗОР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940E3B-AC01-4EC5-A64C-1CB94FF1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37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1806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9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28540"/>
            <a:ext cx="8915400" cy="1204674"/>
            <a:chOff x="35496" y="-19534"/>
            <a:chExt cx="9107488" cy="1253196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-19534"/>
              <a:ext cx="4315393" cy="1253196"/>
              <a:chOff x="35496" y="-19534"/>
              <a:chExt cx="4315393" cy="1253196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-19534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464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1088424" y="596793"/>
            <a:ext cx="80380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u="sng" kern="0" cap="all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РАСПРЕДЕЛЕНИЕ ОБЪЕКТОВ ПО КАТЕГОРИЯМ РИСКА </a:t>
            </a:r>
            <a:endParaRPr kumimoji="0" lang="ru-RU" sz="2000" b="0" i="0" u="sng" strike="noStrike" kern="0" cap="all" spc="0" normalizeH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231924"/>
              </p:ext>
            </p:extLst>
          </p:nvPr>
        </p:nvGraphicFramePr>
        <p:xfrm>
          <a:off x="920552" y="1233214"/>
          <a:ext cx="8205892" cy="4500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03446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3805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28540"/>
            <a:ext cx="8915400" cy="1204674"/>
            <a:chOff x="35496" y="-19534"/>
            <a:chExt cx="9107488" cy="1253196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-19534"/>
              <a:ext cx="4315393" cy="1253196"/>
              <a:chOff x="35496" y="-19534"/>
              <a:chExt cx="4315393" cy="1253196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-19534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464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1088424" y="596793"/>
            <a:ext cx="80380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u="sng" kern="0" cap="all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Краткая статистика показателей надзорной </a:t>
            </a:r>
            <a:r>
              <a:rPr lang="ru-RU" sz="2000" b="0" u="sng" kern="0" cap="all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деятельности </a:t>
            </a:r>
            <a:endParaRPr kumimoji="0" lang="ru-RU" sz="2000" b="0" i="0" u="sng" strike="noStrike" kern="0" cap="all" spc="0" normalizeH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031476"/>
              </p:ext>
            </p:extLst>
          </p:nvPr>
        </p:nvGraphicFramePr>
        <p:xfrm>
          <a:off x="495300" y="1412772"/>
          <a:ext cx="8915401" cy="4680524"/>
        </p:xfrm>
        <a:graphic>
          <a:graphicData uri="http://schemas.openxmlformats.org/drawingml/2006/table">
            <a:tbl>
              <a:tblPr/>
              <a:tblGrid>
                <a:gridCol w="785292"/>
                <a:gridCol w="4320480"/>
                <a:gridCol w="792088"/>
                <a:gridCol w="648072"/>
                <a:gridCol w="576064"/>
                <a:gridCol w="648072"/>
                <a:gridCol w="501953"/>
                <a:gridCol w="643380"/>
              </a:tblGrid>
              <a:tr h="1001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№ п/п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Наименование показателя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2022г.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2023г.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6 мес. 2023г.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6 мес. 2024г.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±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±%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4642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Общее количество контрольных (надзорных) мероприятий, всего,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-57 %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из них: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2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плановые проверки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-41 %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внеплановые проверки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+50 %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Выявлено правонарушений, 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243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671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547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2917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+2370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+433 %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Общее количество административных наказаний, всего,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+13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+59 %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из них: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2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административное приостановление деятельности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4702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предупреждение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4702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-50 %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административный штраф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54702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+16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+84 % 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Общая сумма наложенных административных штрафов, (тыс. руб.)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+32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+57 %</a:t>
                      </a:r>
                    </a:p>
                  </a:txBody>
                  <a:tcPr marL="8595" marR="8595" marT="85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59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4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18" name="Объект 17" hidden="1">
                        <a:extLst>
                          <a:ext uri="{FF2B5EF4-FFF2-40B4-BE49-F238E27FC236}">
                            <a16:creationId xmlns:a16="http://schemas.microsoft.com/office/drawing/2014/main" xmlns="" id="{3E034962-BA4C-41F2-8250-7BFD29424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85209"/>
            <a:ext cx="8915400" cy="1148005"/>
            <a:chOff x="35496" y="39417"/>
            <a:chExt cx="9107488" cy="1194245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166728" y="39417"/>
              <a:ext cx="4315393" cy="1194245"/>
              <a:chOff x="166728" y="39417"/>
              <a:chExt cx="4315393" cy="1194245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166728" y="39417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1770" y="5877272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1136576" y="787494"/>
            <a:ext cx="7992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u="sng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Об аварийности на поднадзорных предприятиях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EF640B0A-D963-476C-B423-D21004BF7D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602945"/>
              </p:ext>
            </p:extLst>
          </p:nvPr>
        </p:nvGraphicFramePr>
        <p:xfrm>
          <a:off x="3656856" y="488075"/>
          <a:ext cx="5918600" cy="4883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835856"/>
              </p:ext>
            </p:extLst>
          </p:nvPr>
        </p:nvGraphicFramePr>
        <p:xfrm>
          <a:off x="560512" y="1233215"/>
          <a:ext cx="8928991" cy="4428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67500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Для качественной печати: текущая страница в формате TIF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21" y="780709"/>
            <a:ext cx="3392777" cy="468835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23957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3" name="Слайд think-cell" r:id="rId7" imgW="443" imgH="443" progId="TCLayout.ActiveDocument.1">
                  <p:embed/>
                </p:oleObj>
              </mc:Choice>
              <mc:Fallback>
                <p:oleObj name="Слайд think-cell" r:id="rId7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82457"/>
            <a:ext cx="8915400" cy="1150757"/>
            <a:chOff x="35496" y="36555"/>
            <a:chExt cx="9107488" cy="1197107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36555"/>
              <a:ext cx="4315393" cy="1197107"/>
              <a:chOff x="35496" y="36555"/>
              <a:chExt cx="4315393" cy="1197107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36555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472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AutoShape 39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AutoShape 41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728864" y="770635"/>
            <a:ext cx="59046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u="sng" kern="0" cap="all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Об организации работы по выявлению индикаторов риска нарушения обязательных требований</a:t>
            </a:r>
            <a:endParaRPr kumimoji="0" lang="ru-RU" sz="1600" b="0" i="0" u="sng" strike="noStrike" kern="0" cap="all" spc="0" normalizeH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86200" y="1556792"/>
            <a:ext cx="57473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1" dirty="0"/>
              <a:t>В 2023 году проведение внеплановых контрольных (надзорных) мероприятий при выявлении индикаторов риска нарушения обязательных требований допускалось в отношении объектов:</a:t>
            </a:r>
          </a:p>
          <a:p>
            <a:r>
              <a:rPr lang="ru-RU" sz="1600" b="0" i="1" dirty="0"/>
              <a:t>чрезвычайно высокого и высокого рисков, опасных производственных объектов I и II классов опасности, гидротехнических сооружений I и II классов, или индикаторов риска, влекущих непосредственную угрозу причинения вреда жизни и тяжкого вреда здоровью граждан.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886200" y="3618895"/>
            <a:ext cx="5747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951548" y="3933056"/>
            <a:ext cx="5459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B4993"/>
                </a:solidFill>
                <a:cs typeface="Times New Roman" pitchFamily="18" charset="0"/>
              </a:rPr>
              <a:t>В 2023 году по индикаторам проведено 3 проверки:</a:t>
            </a:r>
          </a:p>
          <a:p>
            <a:r>
              <a:rPr lang="ru-RU" b="0" u="sng" dirty="0">
                <a:solidFill>
                  <a:srgbClr val="0B4993"/>
                </a:solidFill>
              </a:rPr>
              <a:t>ПБ-1  </a:t>
            </a:r>
            <a:r>
              <a:rPr lang="ru-RU" b="0" dirty="0">
                <a:solidFill>
                  <a:srgbClr val="0B4993"/>
                </a:solidFill>
              </a:rPr>
              <a:t>  </a:t>
            </a:r>
            <a:r>
              <a:rPr lang="ru-RU" b="0" dirty="0">
                <a:solidFill>
                  <a:srgbClr val="0C3F92"/>
                </a:solidFill>
              </a:rPr>
              <a:t>поступление в территориальный орган Ростехнадзора информации о трех и более инцидентах, произошедших на опасном производственном объекте в течение одного календарного года; </a:t>
            </a:r>
            <a:endParaRPr lang="ru-RU" b="0" dirty="0" smtClean="0">
              <a:solidFill>
                <a:srgbClr val="0C3F92"/>
              </a:solidFill>
            </a:endParaRPr>
          </a:p>
          <a:p>
            <a:r>
              <a:rPr lang="ru-RU" sz="1400" dirty="0" smtClean="0">
                <a:solidFill>
                  <a:srgbClr val="0B4993"/>
                </a:solidFill>
              </a:rPr>
              <a:t>За 6 месяцев 2024 года по индикаторам проведена 1 проверка по Республике Бурятия ( ПАО «ТГК-14»)</a:t>
            </a:r>
            <a:endParaRPr lang="ru-RU" sz="1400" dirty="0">
              <a:solidFill>
                <a:srgbClr val="0B4993"/>
              </a:solidFill>
            </a:endParaRPr>
          </a:p>
          <a:p>
            <a:r>
              <a:rPr lang="ru-RU" b="0" u="sng" dirty="0">
                <a:solidFill>
                  <a:srgbClr val="0B4993"/>
                </a:solidFill>
              </a:rPr>
              <a:t>ПБ-1</a:t>
            </a:r>
            <a:r>
              <a:rPr lang="ru-RU" b="0" dirty="0">
                <a:solidFill>
                  <a:srgbClr val="0B4993"/>
                </a:solidFill>
              </a:rPr>
              <a:t>    поступление в территориальный орган </a:t>
            </a:r>
            <a:r>
              <a:rPr lang="ru-RU" b="0" dirty="0">
                <a:solidFill>
                  <a:srgbClr val="0B4993"/>
                </a:solidFill>
              </a:rPr>
              <a:t>Ростехнадзора</a:t>
            </a:r>
            <a:r>
              <a:rPr lang="ru-RU" b="0" dirty="0">
                <a:solidFill>
                  <a:srgbClr val="0B4993"/>
                </a:solidFill>
              </a:rPr>
              <a:t> информации о трех и более инцидентах, произошедших на опасном производственном объекте в течение одного календарного года; 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8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37914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9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82457"/>
            <a:ext cx="8915400" cy="1150757"/>
            <a:chOff x="35496" y="36555"/>
            <a:chExt cx="9107488" cy="1197107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36555"/>
              <a:ext cx="4315393" cy="1197107"/>
              <a:chOff x="35496" y="36555"/>
              <a:chExt cx="4315393" cy="1197107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36555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472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AutoShape 39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AutoShape 41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877380" y="770635"/>
            <a:ext cx="64518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u="sng" kern="0" cap="all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 работе по профилактике нарушений</a:t>
            </a:r>
            <a:endParaRPr kumimoji="0" lang="ru-RU" sz="2000" b="0" i="0" u="sng" strike="noStrike" kern="0" cap="all" spc="0" normalizeH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7380" y="6112363"/>
            <a:ext cx="8319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cap="all" dirty="0"/>
              <a:t>Наказание не является целью, цель – профилактика!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7379" y="3861048"/>
            <a:ext cx="8262951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ts val="2500"/>
              </a:lnSpc>
              <a:spcAft>
                <a:spcPts val="0"/>
              </a:spcAft>
            </a:pPr>
            <a:r>
              <a:rPr lang="ru-RU" sz="1600" b="0" dirty="0">
                <a:latin typeface="Times New Roman"/>
                <a:ea typeface="Times New Roman"/>
              </a:rPr>
              <a:t>За 6 месяцев 2024 года Управлением по Забайкальскому краю  объявлено 15 предостережений о недопустимости нарушения обязательных требований; проведено 160 профилактических мероприятий в виде консультирования поднадзорных субъектов, 1 публичное слушание по обобщению правоприменительной практики, и самой массовой мерой применённой профилактического воздействия является 2114 случаев информирования. </a:t>
            </a:r>
            <a:endParaRPr lang="ru-RU" sz="1600" b="0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99466" y="1233214"/>
            <a:ext cx="6130033" cy="227754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21650">
                <a:schemeClr val="accent6">
                  <a:lumMod val="20000"/>
                  <a:lumOff val="80000"/>
                </a:schemeClr>
              </a:gs>
              <a:gs pos="50000">
                <a:srgbClr val="FFFFFF"/>
              </a:gs>
              <a:gs pos="99000">
                <a:schemeClr val="bg1">
                  <a:lumMod val="95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1800" dirty="0"/>
              <a:t>Профилактические мероприятия (ст. 45 248-ФЗ)</a:t>
            </a:r>
          </a:p>
          <a:p>
            <a:endParaRPr lang="ru-RU" dirty="0"/>
          </a:p>
          <a:p>
            <a:r>
              <a:rPr lang="ru-RU" sz="1600" dirty="0"/>
              <a:t>1) информирование;</a:t>
            </a:r>
          </a:p>
          <a:p>
            <a:r>
              <a:rPr lang="ru-RU" sz="1600" dirty="0"/>
              <a:t>2) обобщение правоприменительной практики;</a:t>
            </a:r>
          </a:p>
          <a:p>
            <a:r>
              <a:rPr lang="ru-RU" sz="1600" dirty="0"/>
              <a:t>3) меры стимулирования добросовестности;</a:t>
            </a:r>
          </a:p>
          <a:p>
            <a:r>
              <a:rPr lang="ru-RU" sz="1600" dirty="0"/>
              <a:t>4) объявление предостережения;</a:t>
            </a:r>
          </a:p>
          <a:p>
            <a:r>
              <a:rPr lang="ru-RU" sz="1600" dirty="0"/>
              <a:t>5) консультирование;</a:t>
            </a:r>
          </a:p>
          <a:p>
            <a:r>
              <a:rPr lang="ru-RU" sz="1600" dirty="0"/>
              <a:t>6) </a:t>
            </a:r>
            <a:r>
              <a:rPr lang="ru-RU" sz="1600" dirty="0"/>
              <a:t>самообследование</a:t>
            </a:r>
            <a:r>
              <a:rPr lang="ru-RU" sz="1600" dirty="0"/>
              <a:t>;</a:t>
            </a:r>
          </a:p>
          <a:p>
            <a:r>
              <a:rPr lang="ru-RU" sz="1600" dirty="0"/>
              <a:t>7) профилактический визит.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20382" y="3716263"/>
            <a:ext cx="86334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77380" y="6669360"/>
            <a:ext cx="8262951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11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122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9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82457"/>
            <a:ext cx="8915400" cy="1150757"/>
            <a:chOff x="35496" y="36555"/>
            <a:chExt cx="9107488" cy="1197107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36555"/>
              <a:ext cx="4315393" cy="1197107"/>
              <a:chOff x="35496" y="36555"/>
              <a:chExt cx="4315393" cy="1197107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36555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472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AutoShape 39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AutoShape 41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1299467" y="742796"/>
            <a:ext cx="37155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u="sng" kern="0" cap="all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 повышении открытости</a:t>
            </a:r>
            <a:endParaRPr kumimoji="0" lang="ru-RU" sz="1800" b="0" i="0" u="sng" strike="noStrike" kern="0" cap="all" spc="0" normalizeH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0756" y="1556792"/>
            <a:ext cx="90247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0" dirty="0"/>
              <a:t>Проведение публичных обсуждений результатов правоприменительной практики;</a:t>
            </a:r>
          </a:p>
          <a:p>
            <a:endParaRPr lang="ru-RU" sz="1800" b="0" dirty="0"/>
          </a:p>
          <a:p>
            <a:r>
              <a:rPr lang="ru-RU" sz="1800" b="0" dirty="0"/>
              <a:t>Участие в совещаниях, организованных главами администраций районов;</a:t>
            </a:r>
          </a:p>
          <a:p>
            <a:endParaRPr lang="ru-RU" sz="1800" b="0" dirty="0"/>
          </a:p>
          <a:p>
            <a:r>
              <a:rPr lang="ru-RU" sz="1800" b="0" dirty="0"/>
              <a:t>На официальном сайте регулярно публикуется информация о деятельности Управления, о причинах допущенных аварий и смертельных несчастных случаев, результатах проведенных проверок;</a:t>
            </a:r>
          </a:p>
          <a:p>
            <a:endParaRPr lang="ru-RU" sz="1800" b="0" dirty="0"/>
          </a:p>
          <a:p>
            <a:endParaRPr lang="ru-RU" sz="1800" b="0" dirty="0"/>
          </a:p>
        </p:txBody>
      </p:sp>
      <p:pic>
        <p:nvPicPr>
          <p:cNvPr id="17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1" y="1340768"/>
            <a:ext cx="568513" cy="5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1" y="1909281"/>
            <a:ext cx="568513" cy="5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1" y="2477794"/>
            <a:ext cx="568513" cy="5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2775" y="6093296"/>
            <a:ext cx="3611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/>
              <a:t>Публичные обсуждения проводятся в очном </a:t>
            </a:r>
            <a:r>
              <a:rPr lang="en-US" b="0" dirty="0"/>
              <a:t> </a:t>
            </a:r>
            <a:r>
              <a:rPr lang="ru-RU" b="0" dirty="0"/>
              <a:t>формате. Всего в 2023 году проведено 4 </a:t>
            </a:r>
            <a:r>
              <a:rPr lang="ru-RU" b="0" dirty="0" smtClean="0"/>
              <a:t>слушания, за 6 месяцев 2024 года – 2 слушания.</a:t>
            </a:r>
            <a:endParaRPr lang="ru-RU" b="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081D3D9-2AC7-447E-BF92-14434D1FBE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6717" y="3294117"/>
            <a:ext cx="3460234" cy="258532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45B6219E-943E-4B15-88F9-FA58B98849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2088" y="3313475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9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35583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2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82457"/>
            <a:ext cx="8915400" cy="1150757"/>
            <a:chOff x="35496" y="36555"/>
            <a:chExt cx="9107488" cy="1197107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kern="0" dirty="0">
                  <a:solidFill>
                    <a:sysClr val="windowText" lastClr="000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36555"/>
              <a:ext cx="4315393" cy="1197107"/>
              <a:chOff x="35496" y="36555"/>
              <a:chExt cx="4315393" cy="1197107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36555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600" kern="0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РОСТЕХНАДЗОР</a:t>
                </a:r>
                <a:endParaRPr lang="ru-RU" sz="1800" b="0" kern="0" dirty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472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prstClr val="white"/>
                </a:solidFill>
              </a:rPr>
              <a:pPr algn="ctr">
                <a:defRPr/>
              </a:pPr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AutoShape 39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AutoShape 41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904357" y="804310"/>
            <a:ext cx="8756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u="sng" kern="0" cap="all" dirty="0">
                <a:cs typeface="Times New Roman" panose="02020603050405020304" pitchFamily="18" charset="0"/>
              </a:rPr>
              <a:t>О дальнейшей работе ЗАБАЙКАЛЬСКОГО управления в рамках полномочий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8624" y="1676707"/>
            <a:ext cx="93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>
                <a:solidFill>
                  <a:prstClr val="black"/>
                </a:solidFill>
              </a:rPr>
              <a:t>1. Развивать и укреплять работу по профилактике нарушений, действовать на опережение и устранять любые предпосылки возникновения аварий и несчастных случаев.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5207" y="2282956"/>
            <a:ext cx="90654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i="1" dirty="0">
                <a:solidFill>
                  <a:srgbClr val="002060"/>
                </a:solidFill>
              </a:rPr>
              <a:t>Необходимо </a:t>
            </a:r>
            <a:r>
              <a:rPr lang="ru-RU" sz="1400" b="0" i="1" dirty="0" smtClean="0">
                <a:solidFill>
                  <a:srgbClr val="002060"/>
                </a:solidFill>
              </a:rPr>
              <a:t>усилить </a:t>
            </a:r>
            <a:r>
              <a:rPr lang="ru-RU" sz="1400" b="0" i="1" dirty="0">
                <a:solidFill>
                  <a:srgbClr val="002060"/>
                </a:solidFill>
              </a:rPr>
              <a:t>работу по выявлению срабатывания индикаторов риска нарушений обязательных </a:t>
            </a:r>
            <a:r>
              <a:rPr lang="ru-RU" sz="1400" b="0" i="1" dirty="0" smtClean="0">
                <a:solidFill>
                  <a:srgbClr val="002060"/>
                </a:solidFill>
              </a:rPr>
              <a:t>требований, а </a:t>
            </a:r>
            <a:r>
              <a:rPr lang="ru-RU" sz="1400" b="0" i="1" dirty="0">
                <a:solidFill>
                  <a:srgbClr val="002060"/>
                </a:solidFill>
              </a:rPr>
              <a:t>также проводить профилактические визиты при осуществлении видов государственного контроля (надзора). Применять меры стимулирования добросовестности к контролируемым лицам.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5111" y="3204265"/>
            <a:ext cx="93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>
                <a:solidFill>
                  <a:prstClr val="black"/>
                </a:solidFill>
              </a:rPr>
              <a:t>2. Повышать информированность общественности, юридических лиц и индивидуальных предпринимателей.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27021" y="4653136"/>
            <a:ext cx="93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>
                <a:solidFill>
                  <a:prstClr val="black"/>
                </a:solidFill>
              </a:rPr>
              <a:t>3. Принимать незамедлительные меры реагирования при получении информации или сведений от граждан, общественных, профсоюзных организаций или надзорных органов об имеющихся нарушениях, которые представляют угрозу жизни и здоровью людей.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94214" y="3789040"/>
            <a:ext cx="90654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0" i="1" dirty="0" smtClean="0">
              <a:solidFill>
                <a:srgbClr val="002060"/>
              </a:solidFill>
            </a:endParaRPr>
          </a:p>
          <a:p>
            <a:r>
              <a:rPr lang="ru-RU" sz="1400" b="0" i="1" dirty="0" smtClean="0">
                <a:solidFill>
                  <a:srgbClr val="002060"/>
                </a:solidFill>
              </a:rPr>
              <a:t>Продолжить </a:t>
            </a:r>
            <a:r>
              <a:rPr lang="ru-RU" sz="1400" b="0" i="1" dirty="0">
                <a:solidFill>
                  <a:srgbClr val="002060"/>
                </a:solidFill>
              </a:rPr>
              <a:t>проведение публичных обсуждений, размещение информационных материалов на официальном сайте Управления, проведение рабочих встреч с представителями поднадзорных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351365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BoIKoMzT9Wh20k0e2mB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BoIKoMzT9Wh20k0e2mB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LqmGzrGkH73bDjSlMOV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28912</TotalTime>
  <Words>680</Words>
  <Application>Microsoft Office PowerPoint</Application>
  <PresentationFormat>Лист A4 (210x297 мм)</PresentationFormat>
  <Paragraphs>161</Paragraphs>
  <Slides>8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Тема Office</vt:lpstr>
      <vt:lpstr>1_Тема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A.Tukay</dc:creator>
  <cp:lastModifiedBy>Ксения В. Крушельницкая</cp:lastModifiedBy>
  <cp:revision>1292</cp:revision>
  <cp:lastPrinted>2024-07-25T07:21:17Z</cp:lastPrinted>
  <dcterms:created xsi:type="dcterms:W3CDTF">2012-04-16T06:44:06Z</dcterms:created>
  <dcterms:modified xsi:type="dcterms:W3CDTF">2024-07-26T01:35:36Z</dcterms:modified>
</cp:coreProperties>
</file>